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303" r:id="rId3"/>
    <p:sldId id="304" r:id="rId4"/>
    <p:sldId id="258" r:id="rId5"/>
    <p:sldId id="259" r:id="rId6"/>
    <p:sldId id="319" r:id="rId7"/>
    <p:sldId id="318" r:id="rId8"/>
    <p:sldId id="323" r:id="rId9"/>
    <p:sldId id="320" r:id="rId10"/>
    <p:sldId id="261" r:id="rId11"/>
    <p:sldId id="269" r:id="rId12"/>
    <p:sldId id="268" r:id="rId13"/>
    <p:sldId id="267" r:id="rId14"/>
    <p:sldId id="313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4" r:id="rId27"/>
    <p:sldId id="329" r:id="rId28"/>
    <p:sldId id="314" r:id="rId29"/>
    <p:sldId id="315" r:id="rId30"/>
    <p:sldId id="292" r:id="rId31"/>
    <p:sldId id="324" r:id="rId32"/>
    <p:sldId id="32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FF6600"/>
    <a:srgbClr val="FF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4" autoAdjust="0"/>
    <p:restoredTop sz="94660"/>
  </p:normalViewPr>
  <p:slideViewPr>
    <p:cSldViewPr>
      <p:cViewPr varScale="1">
        <p:scale>
          <a:sx n="72" d="100"/>
          <a:sy n="72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0-23T21:24:25.797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CD79CC-5B10-4105-8936-D6FB8F6F5523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6A3F54-4E40-4227-9C85-6F2C285B31C8}">
      <dgm:prSet phldrT="[Текст]"/>
      <dgm:spPr/>
      <dgm:t>
        <a:bodyPr/>
        <a:lstStyle/>
        <a:p>
          <a:r>
            <a:rPr lang="ru-RU" b="0" cap="none" spc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Виды синтаксической связи частей сложного предложения</a:t>
          </a:r>
        </a:p>
      </dgm:t>
    </dgm:pt>
    <dgm:pt modelId="{FD3D842D-5EC3-481B-ADC2-8B98820C758E}" type="parTrans" cxnId="{CADAE2E5-C084-4FD1-AA5F-19B7591A6A94}">
      <dgm:prSet/>
      <dgm:spPr/>
      <dgm:t>
        <a:bodyPr/>
        <a:lstStyle/>
        <a:p>
          <a:endParaRPr lang="ru-RU"/>
        </a:p>
      </dgm:t>
    </dgm:pt>
    <dgm:pt modelId="{D32018C2-40F8-463B-9228-EEF2C7C5CC0E}" type="sibTrans" cxnId="{CADAE2E5-C084-4FD1-AA5F-19B7591A6A94}">
      <dgm:prSet/>
      <dgm:spPr/>
      <dgm:t>
        <a:bodyPr/>
        <a:lstStyle/>
        <a:p>
          <a:endParaRPr lang="ru-RU"/>
        </a:p>
      </dgm:t>
    </dgm:pt>
    <dgm:pt modelId="{71CE6103-EC87-490C-9201-40892E2ABA70}">
      <dgm:prSet phldrT="[Текст]"/>
      <dgm:spPr/>
      <dgm:t>
        <a:bodyPr/>
        <a:lstStyle/>
        <a:p>
          <a:r>
            <a:rPr lang="ru-RU" b="0" i="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Бессоюзная</a:t>
          </a:r>
          <a:endParaRPr lang="ru-RU" b="1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gm:t>
    </dgm:pt>
    <dgm:pt modelId="{0E39DEBE-E542-4E69-9288-A7BB02920DBD}" type="parTrans" cxnId="{E50A1CF6-A98C-42E3-8203-55CE8C29773C}">
      <dgm:prSet/>
      <dgm:spPr/>
      <dgm:t>
        <a:bodyPr/>
        <a:lstStyle/>
        <a:p>
          <a:endParaRPr lang="ru-RU"/>
        </a:p>
      </dgm:t>
    </dgm:pt>
    <dgm:pt modelId="{4F849290-64BB-4237-99CB-011F74040ED4}" type="sibTrans" cxnId="{E50A1CF6-A98C-42E3-8203-55CE8C29773C}">
      <dgm:prSet/>
      <dgm:spPr/>
      <dgm:t>
        <a:bodyPr/>
        <a:lstStyle/>
        <a:p>
          <a:endParaRPr lang="ru-RU"/>
        </a:p>
      </dgm:t>
    </dgm:pt>
    <dgm:pt modelId="{658E99F1-27CB-45A3-AA5C-83347F2B1498}">
      <dgm:prSet phldrT="[Текст]"/>
      <dgm:spPr/>
      <dgm:t>
        <a:bodyPr/>
        <a:lstStyle/>
        <a:p>
          <a:r>
            <a:rPr lang="ru-RU" b="0" i="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Союзная</a:t>
          </a:r>
          <a:endParaRPr lang="ru-RU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gm:t>
    </dgm:pt>
    <dgm:pt modelId="{4EA71108-CA84-4152-9676-572DF0D11B87}" type="parTrans" cxnId="{506BFEFC-377E-4A1D-B32B-BAEF3C48C38B}">
      <dgm:prSet/>
      <dgm:spPr/>
      <dgm:t>
        <a:bodyPr/>
        <a:lstStyle/>
        <a:p>
          <a:endParaRPr lang="ru-RU"/>
        </a:p>
      </dgm:t>
    </dgm:pt>
    <dgm:pt modelId="{E5B5F551-9D95-4A9F-A057-28DC1925F32C}" type="sibTrans" cxnId="{506BFEFC-377E-4A1D-B32B-BAEF3C48C38B}">
      <dgm:prSet/>
      <dgm:spPr/>
      <dgm:t>
        <a:bodyPr/>
        <a:lstStyle/>
        <a:p>
          <a:endParaRPr lang="ru-RU"/>
        </a:p>
      </dgm:t>
    </dgm:pt>
    <dgm:pt modelId="{C67EA145-CB64-453F-B8D3-534FD0450316}">
      <dgm:prSet phldrT="[Текст]"/>
      <dgm:spPr/>
      <dgm:t>
        <a:bodyPr/>
        <a:lstStyle/>
        <a:p>
          <a:r>
            <a:rPr lang="ru-RU" b="0" i="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Подчинительная</a:t>
          </a:r>
          <a:endParaRPr lang="ru-RU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gm:t>
    </dgm:pt>
    <dgm:pt modelId="{C69B99E6-C3CF-4DB7-8855-6140FB98AEFA}" type="parTrans" cxnId="{2FE48665-22A8-4370-8116-03D18D72A035}">
      <dgm:prSet/>
      <dgm:spPr/>
      <dgm:t>
        <a:bodyPr/>
        <a:lstStyle/>
        <a:p>
          <a:endParaRPr lang="ru-RU"/>
        </a:p>
      </dgm:t>
    </dgm:pt>
    <dgm:pt modelId="{B0F565B2-A4AA-4427-8478-48AE2C8AE9C3}" type="sibTrans" cxnId="{2FE48665-22A8-4370-8116-03D18D72A035}">
      <dgm:prSet/>
      <dgm:spPr/>
      <dgm:t>
        <a:bodyPr/>
        <a:lstStyle/>
        <a:p>
          <a:endParaRPr lang="ru-RU"/>
        </a:p>
      </dgm:t>
    </dgm:pt>
    <dgm:pt modelId="{E7EB56A7-3AA8-426E-BB0B-8AD7D653A3D9}">
      <dgm:prSet phldrT="[Текст]"/>
      <dgm:spPr/>
      <dgm:t>
        <a:bodyPr/>
        <a:lstStyle/>
        <a:p>
          <a:r>
            <a:rPr lang="ru-RU" b="0" i="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Сочинительная</a:t>
          </a:r>
          <a:endParaRPr lang="ru-RU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gm:t>
    </dgm:pt>
    <dgm:pt modelId="{EADE1A76-D611-48EF-BE90-1C0DECBEC373}" type="parTrans" cxnId="{5B25481C-C047-4616-8B04-8866279299B6}">
      <dgm:prSet/>
      <dgm:spPr/>
      <dgm:t>
        <a:bodyPr/>
        <a:lstStyle/>
        <a:p>
          <a:endParaRPr lang="ru-RU"/>
        </a:p>
      </dgm:t>
    </dgm:pt>
    <dgm:pt modelId="{CEE5DCE0-82B0-44B5-B4BD-6C97374EF536}" type="sibTrans" cxnId="{5B25481C-C047-4616-8B04-8866279299B6}">
      <dgm:prSet/>
      <dgm:spPr/>
      <dgm:t>
        <a:bodyPr/>
        <a:lstStyle/>
        <a:p>
          <a:endParaRPr lang="ru-RU"/>
        </a:p>
      </dgm:t>
    </dgm:pt>
    <dgm:pt modelId="{A3C3E2C9-F9E3-4C77-A70D-C05AC04FAA71}" type="pres">
      <dgm:prSet presAssocID="{3DCD79CC-5B10-4105-8936-D6FB8F6F552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13ADF2A-3BF2-4BBC-94A2-BD57B06C0B7A}" type="pres">
      <dgm:prSet presAssocID="{3DCD79CC-5B10-4105-8936-D6FB8F6F5523}" presName="hierFlow" presStyleCnt="0"/>
      <dgm:spPr/>
    </dgm:pt>
    <dgm:pt modelId="{52B77600-BAA9-406F-B357-FAE832F0BFFC}" type="pres">
      <dgm:prSet presAssocID="{3DCD79CC-5B10-4105-8936-D6FB8F6F552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89F0E4D-265B-4919-AFE7-5003495B9017}" type="pres">
      <dgm:prSet presAssocID="{956A3F54-4E40-4227-9C85-6F2C285B31C8}" presName="Name14" presStyleCnt="0"/>
      <dgm:spPr/>
    </dgm:pt>
    <dgm:pt modelId="{FC2E06B4-035E-40D9-AD89-4A042946386C}" type="pres">
      <dgm:prSet presAssocID="{956A3F54-4E40-4227-9C85-6F2C285B31C8}" presName="level1Shape" presStyleLbl="node0" presStyleIdx="0" presStyleCnt="1" custScaleY="100269">
        <dgm:presLayoutVars>
          <dgm:chPref val="3"/>
        </dgm:presLayoutVars>
      </dgm:prSet>
      <dgm:spPr/>
    </dgm:pt>
    <dgm:pt modelId="{2ED64E35-A908-4BE2-B3E5-0F07C8A26ABA}" type="pres">
      <dgm:prSet presAssocID="{956A3F54-4E40-4227-9C85-6F2C285B31C8}" presName="hierChild2" presStyleCnt="0"/>
      <dgm:spPr/>
    </dgm:pt>
    <dgm:pt modelId="{322A9A2A-CBD0-4602-9EEC-E8E19A5EEB92}" type="pres">
      <dgm:prSet presAssocID="{4EA71108-CA84-4152-9676-572DF0D11B87}" presName="Name19" presStyleLbl="parChTrans1D2" presStyleIdx="0" presStyleCnt="2"/>
      <dgm:spPr/>
    </dgm:pt>
    <dgm:pt modelId="{30C2255A-0471-4DAA-82BB-3D4022A4B586}" type="pres">
      <dgm:prSet presAssocID="{658E99F1-27CB-45A3-AA5C-83347F2B1498}" presName="Name21" presStyleCnt="0"/>
      <dgm:spPr/>
    </dgm:pt>
    <dgm:pt modelId="{7F199D41-38A9-4001-BA46-B18CD10B6CBC}" type="pres">
      <dgm:prSet presAssocID="{658E99F1-27CB-45A3-AA5C-83347F2B1498}" presName="level2Shape" presStyleLbl="node2" presStyleIdx="0" presStyleCnt="2"/>
      <dgm:spPr/>
    </dgm:pt>
    <dgm:pt modelId="{E2E3865D-3BF4-4E02-90EF-185629B6987F}" type="pres">
      <dgm:prSet presAssocID="{658E99F1-27CB-45A3-AA5C-83347F2B1498}" presName="hierChild3" presStyleCnt="0"/>
      <dgm:spPr/>
    </dgm:pt>
    <dgm:pt modelId="{1D959936-08CA-49BF-AF6B-07B985E3FC6E}" type="pres">
      <dgm:prSet presAssocID="{EADE1A76-D611-48EF-BE90-1C0DECBEC373}" presName="Name19" presStyleLbl="parChTrans1D3" presStyleIdx="0" presStyleCnt="2"/>
      <dgm:spPr/>
    </dgm:pt>
    <dgm:pt modelId="{021252F8-7046-4D7E-A6A7-6D92BDF9FE94}" type="pres">
      <dgm:prSet presAssocID="{E7EB56A7-3AA8-426E-BB0B-8AD7D653A3D9}" presName="Name21" presStyleCnt="0"/>
      <dgm:spPr/>
    </dgm:pt>
    <dgm:pt modelId="{220B963D-87C5-437B-A70A-6E8CA8329564}" type="pres">
      <dgm:prSet presAssocID="{E7EB56A7-3AA8-426E-BB0B-8AD7D653A3D9}" presName="level2Shape" presStyleLbl="node3" presStyleIdx="0" presStyleCnt="2"/>
      <dgm:spPr/>
    </dgm:pt>
    <dgm:pt modelId="{FA7743A6-9EAD-4061-A47B-63EDBD28D089}" type="pres">
      <dgm:prSet presAssocID="{E7EB56A7-3AA8-426E-BB0B-8AD7D653A3D9}" presName="hierChild3" presStyleCnt="0"/>
      <dgm:spPr/>
    </dgm:pt>
    <dgm:pt modelId="{7EBEB49E-CDB3-4C98-8183-5027D6A79E29}" type="pres">
      <dgm:prSet presAssocID="{C69B99E6-C3CF-4DB7-8855-6140FB98AEFA}" presName="Name19" presStyleLbl="parChTrans1D3" presStyleIdx="1" presStyleCnt="2"/>
      <dgm:spPr/>
    </dgm:pt>
    <dgm:pt modelId="{17ABEA38-E62D-4710-B38D-C143B2A44259}" type="pres">
      <dgm:prSet presAssocID="{C67EA145-CB64-453F-B8D3-534FD0450316}" presName="Name21" presStyleCnt="0"/>
      <dgm:spPr/>
    </dgm:pt>
    <dgm:pt modelId="{B02467E6-8C71-4118-9623-72F34A0E37CA}" type="pres">
      <dgm:prSet presAssocID="{C67EA145-CB64-453F-B8D3-534FD0450316}" presName="level2Shape" presStyleLbl="node3" presStyleIdx="1" presStyleCnt="2"/>
      <dgm:spPr/>
    </dgm:pt>
    <dgm:pt modelId="{39B4A21D-612D-477F-8501-9B95CA41E34B}" type="pres">
      <dgm:prSet presAssocID="{C67EA145-CB64-453F-B8D3-534FD0450316}" presName="hierChild3" presStyleCnt="0"/>
      <dgm:spPr/>
    </dgm:pt>
    <dgm:pt modelId="{95011E44-FE0F-49E0-8D4A-662C07F77863}" type="pres">
      <dgm:prSet presAssocID="{0E39DEBE-E542-4E69-9288-A7BB02920DBD}" presName="Name19" presStyleLbl="parChTrans1D2" presStyleIdx="1" presStyleCnt="2"/>
      <dgm:spPr/>
    </dgm:pt>
    <dgm:pt modelId="{F2A430FB-0677-4800-A86D-1E28022DC43D}" type="pres">
      <dgm:prSet presAssocID="{71CE6103-EC87-490C-9201-40892E2ABA70}" presName="Name21" presStyleCnt="0"/>
      <dgm:spPr/>
    </dgm:pt>
    <dgm:pt modelId="{6D478BBE-B634-4F2D-9400-785D090FBE69}" type="pres">
      <dgm:prSet presAssocID="{71CE6103-EC87-490C-9201-40892E2ABA70}" presName="level2Shape" presStyleLbl="node2" presStyleIdx="1" presStyleCnt="2"/>
      <dgm:spPr/>
    </dgm:pt>
    <dgm:pt modelId="{94F21DA6-0F23-474E-9E32-F454FA274BA1}" type="pres">
      <dgm:prSet presAssocID="{71CE6103-EC87-490C-9201-40892E2ABA70}" presName="hierChild3" presStyleCnt="0"/>
      <dgm:spPr/>
    </dgm:pt>
    <dgm:pt modelId="{98A6BBC3-8601-4EC4-B90F-A2177D88F8AE}" type="pres">
      <dgm:prSet presAssocID="{3DCD79CC-5B10-4105-8936-D6FB8F6F5523}" presName="bgShapesFlow" presStyleCnt="0"/>
      <dgm:spPr/>
    </dgm:pt>
  </dgm:ptLst>
  <dgm:cxnLst>
    <dgm:cxn modelId="{F9F2560C-9606-4857-BBAE-E6391D3ED77B}" type="presOf" srcId="{956A3F54-4E40-4227-9C85-6F2C285B31C8}" destId="{FC2E06B4-035E-40D9-AD89-4A042946386C}" srcOrd="0" destOrd="0" presId="urn:microsoft.com/office/officeart/2005/8/layout/hierarchy6"/>
    <dgm:cxn modelId="{5B25481C-C047-4616-8B04-8866279299B6}" srcId="{658E99F1-27CB-45A3-AA5C-83347F2B1498}" destId="{E7EB56A7-3AA8-426E-BB0B-8AD7D653A3D9}" srcOrd="0" destOrd="0" parTransId="{EADE1A76-D611-48EF-BE90-1C0DECBEC373}" sibTransId="{CEE5DCE0-82B0-44B5-B4BD-6C97374EF536}"/>
    <dgm:cxn modelId="{8F43812B-CA4B-4986-990A-41E19ADFE261}" type="presOf" srcId="{0E39DEBE-E542-4E69-9288-A7BB02920DBD}" destId="{95011E44-FE0F-49E0-8D4A-662C07F77863}" srcOrd="0" destOrd="0" presId="urn:microsoft.com/office/officeart/2005/8/layout/hierarchy6"/>
    <dgm:cxn modelId="{AC13CF2C-00B4-43F7-8BB5-B2400A1120FC}" type="presOf" srcId="{4EA71108-CA84-4152-9676-572DF0D11B87}" destId="{322A9A2A-CBD0-4602-9EEC-E8E19A5EEB92}" srcOrd="0" destOrd="0" presId="urn:microsoft.com/office/officeart/2005/8/layout/hierarchy6"/>
    <dgm:cxn modelId="{03C4DC3D-0B8E-4DE4-8D8E-336012893D93}" type="presOf" srcId="{71CE6103-EC87-490C-9201-40892E2ABA70}" destId="{6D478BBE-B634-4F2D-9400-785D090FBE69}" srcOrd="0" destOrd="0" presId="urn:microsoft.com/office/officeart/2005/8/layout/hierarchy6"/>
    <dgm:cxn modelId="{2FE48665-22A8-4370-8116-03D18D72A035}" srcId="{658E99F1-27CB-45A3-AA5C-83347F2B1498}" destId="{C67EA145-CB64-453F-B8D3-534FD0450316}" srcOrd="1" destOrd="0" parTransId="{C69B99E6-C3CF-4DB7-8855-6140FB98AEFA}" sibTransId="{B0F565B2-A4AA-4427-8478-48AE2C8AE9C3}"/>
    <dgm:cxn modelId="{3ABBB26C-E604-4586-8F0F-F9062D884F39}" type="presOf" srcId="{EADE1A76-D611-48EF-BE90-1C0DECBEC373}" destId="{1D959936-08CA-49BF-AF6B-07B985E3FC6E}" srcOrd="0" destOrd="0" presId="urn:microsoft.com/office/officeart/2005/8/layout/hierarchy6"/>
    <dgm:cxn modelId="{B6101C7E-DAFC-4BA2-A6DB-6431DCB54735}" type="presOf" srcId="{658E99F1-27CB-45A3-AA5C-83347F2B1498}" destId="{7F199D41-38A9-4001-BA46-B18CD10B6CBC}" srcOrd="0" destOrd="0" presId="urn:microsoft.com/office/officeart/2005/8/layout/hierarchy6"/>
    <dgm:cxn modelId="{194E7686-B800-4C38-822D-B0DEF20A439B}" type="presOf" srcId="{C67EA145-CB64-453F-B8D3-534FD0450316}" destId="{B02467E6-8C71-4118-9623-72F34A0E37CA}" srcOrd="0" destOrd="0" presId="urn:microsoft.com/office/officeart/2005/8/layout/hierarchy6"/>
    <dgm:cxn modelId="{D8ACB698-C83B-48D0-B22C-2FEC145FC927}" type="presOf" srcId="{E7EB56A7-3AA8-426E-BB0B-8AD7D653A3D9}" destId="{220B963D-87C5-437B-A70A-6E8CA8329564}" srcOrd="0" destOrd="0" presId="urn:microsoft.com/office/officeart/2005/8/layout/hierarchy6"/>
    <dgm:cxn modelId="{54C1F2DB-4113-4262-B974-D6067596FD24}" type="presOf" srcId="{C69B99E6-C3CF-4DB7-8855-6140FB98AEFA}" destId="{7EBEB49E-CDB3-4C98-8183-5027D6A79E29}" srcOrd="0" destOrd="0" presId="urn:microsoft.com/office/officeart/2005/8/layout/hierarchy6"/>
    <dgm:cxn modelId="{CADAE2E5-C084-4FD1-AA5F-19B7591A6A94}" srcId="{3DCD79CC-5B10-4105-8936-D6FB8F6F5523}" destId="{956A3F54-4E40-4227-9C85-6F2C285B31C8}" srcOrd="0" destOrd="0" parTransId="{FD3D842D-5EC3-481B-ADC2-8B98820C758E}" sibTransId="{D32018C2-40F8-463B-9228-EEF2C7C5CC0E}"/>
    <dgm:cxn modelId="{5C2C44EC-0484-4469-88C1-337D00387F4C}" type="presOf" srcId="{3DCD79CC-5B10-4105-8936-D6FB8F6F5523}" destId="{A3C3E2C9-F9E3-4C77-A70D-C05AC04FAA71}" srcOrd="0" destOrd="0" presId="urn:microsoft.com/office/officeart/2005/8/layout/hierarchy6"/>
    <dgm:cxn modelId="{E50A1CF6-A98C-42E3-8203-55CE8C29773C}" srcId="{956A3F54-4E40-4227-9C85-6F2C285B31C8}" destId="{71CE6103-EC87-490C-9201-40892E2ABA70}" srcOrd="1" destOrd="0" parTransId="{0E39DEBE-E542-4E69-9288-A7BB02920DBD}" sibTransId="{4F849290-64BB-4237-99CB-011F74040ED4}"/>
    <dgm:cxn modelId="{506BFEFC-377E-4A1D-B32B-BAEF3C48C38B}" srcId="{956A3F54-4E40-4227-9C85-6F2C285B31C8}" destId="{658E99F1-27CB-45A3-AA5C-83347F2B1498}" srcOrd="0" destOrd="0" parTransId="{4EA71108-CA84-4152-9676-572DF0D11B87}" sibTransId="{E5B5F551-9D95-4A9F-A057-28DC1925F32C}"/>
    <dgm:cxn modelId="{951A4E9A-F692-4222-8BD1-34BB687D0357}" type="presParOf" srcId="{A3C3E2C9-F9E3-4C77-A70D-C05AC04FAA71}" destId="{D13ADF2A-3BF2-4BBC-94A2-BD57B06C0B7A}" srcOrd="0" destOrd="0" presId="urn:microsoft.com/office/officeart/2005/8/layout/hierarchy6"/>
    <dgm:cxn modelId="{4DB6E667-2169-4EE0-8F65-5FC630A00682}" type="presParOf" srcId="{D13ADF2A-3BF2-4BBC-94A2-BD57B06C0B7A}" destId="{52B77600-BAA9-406F-B357-FAE832F0BFFC}" srcOrd="0" destOrd="0" presId="urn:microsoft.com/office/officeart/2005/8/layout/hierarchy6"/>
    <dgm:cxn modelId="{DA99FA6C-D47F-4D43-B967-1251914E9FBC}" type="presParOf" srcId="{52B77600-BAA9-406F-B357-FAE832F0BFFC}" destId="{D89F0E4D-265B-4919-AFE7-5003495B9017}" srcOrd="0" destOrd="0" presId="urn:microsoft.com/office/officeart/2005/8/layout/hierarchy6"/>
    <dgm:cxn modelId="{B914FF66-6EC5-4B87-95E2-36A87FAD1877}" type="presParOf" srcId="{D89F0E4D-265B-4919-AFE7-5003495B9017}" destId="{FC2E06B4-035E-40D9-AD89-4A042946386C}" srcOrd="0" destOrd="0" presId="urn:microsoft.com/office/officeart/2005/8/layout/hierarchy6"/>
    <dgm:cxn modelId="{ACB050C5-D53E-4D4C-A3FE-BBFDFD6735F0}" type="presParOf" srcId="{D89F0E4D-265B-4919-AFE7-5003495B9017}" destId="{2ED64E35-A908-4BE2-B3E5-0F07C8A26ABA}" srcOrd="1" destOrd="0" presId="urn:microsoft.com/office/officeart/2005/8/layout/hierarchy6"/>
    <dgm:cxn modelId="{E2579CFE-D04F-45FA-9350-24BD79812E4D}" type="presParOf" srcId="{2ED64E35-A908-4BE2-B3E5-0F07C8A26ABA}" destId="{322A9A2A-CBD0-4602-9EEC-E8E19A5EEB92}" srcOrd="0" destOrd="0" presId="urn:microsoft.com/office/officeart/2005/8/layout/hierarchy6"/>
    <dgm:cxn modelId="{04A26111-D214-416B-BEDC-90F6680B082D}" type="presParOf" srcId="{2ED64E35-A908-4BE2-B3E5-0F07C8A26ABA}" destId="{30C2255A-0471-4DAA-82BB-3D4022A4B586}" srcOrd="1" destOrd="0" presId="urn:microsoft.com/office/officeart/2005/8/layout/hierarchy6"/>
    <dgm:cxn modelId="{B7B662C1-68C6-4562-AC64-A945CBC39B76}" type="presParOf" srcId="{30C2255A-0471-4DAA-82BB-3D4022A4B586}" destId="{7F199D41-38A9-4001-BA46-B18CD10B6CBC}" srcOrd="0" destOrd="0" presId="urn:microsoft.com/office/officeart/2005/8/layout/hierarchy6"/>
    <dgm:cxn modelId="{6A6A7302-8648-4FD9-90B1-47505B38F0EF}" type="presParOf" srcId="{30C2255A-0471-4DAA-82BB-3D4022A4B586}" destId="{E2E3865D-3BF4-4E02-90EF-185629B6987F}" srcOrd="1" destOrd="0" presId="urn:microsoft.com/office/officeart/2005/8/layout/hierarchy6"/>
    <dgm:cxn modelId="{A8268F35-7FD1-47C6-A87D-9701A18A864E}" type="presParOf" srcId="{E2E3865D-3BF4-4E02-90EF-185629B6987F}" destId="{1D959936-08CA-49BF-AF6B-07B985E3FC6E}" srcOrd="0" destOrd="0" presId="urn:microsoft.com/office/officeart/2005/8/layout/hierarchy6"/>
    <dgm:cxn modelId="{DD13C58C-E20A-4C57-81F1-B4A6EC592640}" type="presParOf" srcId="{E2E3865D-3BF4-4E02-90EF-185629B6987F}" destId="{021252F8-7046-4D7E-A6A7-6D92BDF9FE94}" srcOrd="1" destOrd="0" presId="urn:microsoft.com/office/officeart/2005/8/layout/hierarchy6"/>
    <dgm:cxn modelId="{A7E452A2-8320-4D0D-A9E2-FB57FF444513}" type="presParOf" srcId="{021252F8-7046-4D7E-A6A7-6D92BDF9FE94}" destId="{220B963D-87C5-437B-A70A-6E8CA8329564}" srcOrd="0" destOrd="0" presId="urn:microsoft.com/office/officeart/2005/8/layout/hierarchy6"/>
    <dgm:cxn modelId="{C0135997-15B9-4B21-A21E-DC2B1402A35A}" type="presParOf" srcId="{021252F8-7046-4D7E-A6A7-6D92BDF9FE94}" destId="{FA7743A6-9EAD-4061-A47B-63EDBD28D089}" srcOrd="1" destOrd="0" presId="urn:microsoft.com/office/officeart/2005/8/layout/hierarchy6"/>
    <dgm:cxn modelId="{58FEE348-7F4C-47AC-816E-59E70BD50634}" type="presParOf" srcId="{E2E3865D-3BF4-4E02-90EF-185629B6987F}" destId="{7EBEB49E-CDB3-4C98-8183-5027D6A79E29}" srcOrd="2" destOrd="0" presId="urn:microsoft.com/office/officeart/2005/8/layout/hierarchy6"/>
    <dgm:cxn modelId="{065BA3D0-FF63-4FA5-8EE9-3218A9C914B4}" type="presParOf" srcId="{E2E3865D-3BF4-4E02-90EF-185629B6987F}" destId="{17ABEA38-E62D-4710-B38D-C143B2A44259}" srcOrd="3" destOrd="0" presId="urn:microsoft.com/office/officeart/2005/8/layout/hierarchy6"/>
    <dgm:cxn modelId="{1EF1D8A0-F81F-4A6A-8BAC-D965FF5D5973}" type="presParOf" srcId="{17ABEA38-E62D-4710-B38D-C143B2A44259}" destId="{B02467E6-8C71-4118-9623-72F34A0E37CA}" srcOrd="0" destOrd="0" presId="urn:microsoft.com/office/officeart/2005/8/layout/hierarchy6"/>
    <dgm:cxn modelId="{7C4BABFC-76A9-4F82-9033-4A20DE19A60D}" type="presParOf" srcId="{17ABEA38-E62D-4710-B38D-C143B2A44259}" destId="{39B4A21D-612D-477F-8501-9B95CA41E34B}" srcOrd="1" destOrd="0" presId="urn:microsoft.com/office/officeart/2005/8/layout/hierarchy6"/>
    <dgm:cxn modelId="{08A79A9D-8F8E-4D58-B535-906A85A3E438}" type="presParOf" srcId="{2ED64E35-A908-4BE2-B3E5-0F07C8A26ABA}" destId="{95011E44-FE0F-49E0-8D4A-662C07F77863}" srcOrd="2" destOrd="0" presId="urn:microsoft.com/office/officeart/2005/8/layout/hierarchy6"/>
    <dgm:cxn modelId="{205F7D3B-B012-4689-A989-70135446A68F}" type="presParOf" srcId="{2ED64E35-A908-4BE2-B3E5-0F07C8A26ABA}" destId="{F2A430FB-0677-4800-A86D-1E28022DC43D}" srcOrd="3" destOrd="0" presId="urn:microsoft.com/office/officeart/2005/8/layout/hierarchy6"/>
    <dgm:cxn modelId="{F674D9B9-7EF4-47E9-93E4-2B312FE29446}" type="presParOf" srcId="{F2A430FB-0677-4800-A86D-1E28022DC43D}" destId="{6D478BBE-B634-4F2D-9400-785D090FBE69}" srcOrd="0" destOrd="0" presId="urn:microsoft.com/office/officeart/2005/8/layout/hierarchy6"/>
    <dgm:cxn modelId="{531A77B7-0FE2-4E7D-B3FD-13F1E696507C}" type="presParOf" srcId="{F2A430FB-0677-4800-A86D-1E28022DC43D}" destId="{94F21DA6-0F23-474E-9E32-F454FA274BA1}" srcOrd="1" destOrd="0" presId="urn:microsoft.com/office/officeart/2005/8/layout/hierarchy6"/>
    <dgm:cxn modelId="{6528B28B-CF4D-468D-8A2C-FA9A38524EB5}" type="presParOf" srcId="{A3C3E2C9-F9E3-4C77-A70D-C05AC04FAA71}" destId="{98A6BBC3-8601-4EC4-B90F-A2177D88F8A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E06B4-035E-40D9-AD89-4A042946386C}">
      <dsp:nvSpPr>
        <dsp:cNvPr id="0" name=""/>
        <dsp:cNvSpPr/>
      </dsp:nvSpPr>
      <dsp:spPr>
        <a:xfrm>
          <a:off x="3909679" y="4"/>
          <a:ext cx="2705186" cy="1808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kern="1200" cap="none" spc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Виды синтаксической связи частей сложного предложения</a:t>
          </a:r>
        </a:p>
      </dsp:txBody>
      <dsp:txXfrm>
        <a:off x="3962643" y="52968"/>
        <a:ext cx="2599258" cy="1702381"/>
      </dsp:txXfrm>
    </dsp:sp>
    <dsp:sp modelId="{322A9A2A-CBD0-4602-9EEC-E8E19A5EEB92}">
      <dsp:nvSpPr>
        <dsp:cNvPr id="0" name=""/>
        <dsp:cNvSpPr/>
      </dsp:nvSpPr>
      <dsp:spPr>
        <a:xfrm>
          <a:off x="3503901" y="1808313"/>
          <a:ext cx="1758371" cy="721383"/>
        </a:xfrm>
        <a:custGeom>
          <a:avLst/>
          <a:gdLst/>
          <a:ahLst/>
          <a:cxnLst/>
          <a:rect l="0" t="0" r="0" b="0"/>
          <a:pathLst>
            <a:path>
              <a:moveTo>
                <a:pt x="1758371" y="0"/>
              </a:moveTo>
              <a:lnTo>
                <a:pt x="1758371" y="360691"/>
              </a:lnTo>
              <a:lnTo>
                <a:pt x="0" y="360691"/>
              </a:lnTo>
              <a:lnTo>
                <a:pt x="0" y="7213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99D41-38A9-4001-BA46-B18CD10B6CBC}">
      <dsp:nvSpPr>
        <dsp:cNvPr id="0" name=""/>
        <dsp:cNvSpPr/>
      </dsp:nvSpPr>
      <dsp:spPr>
        <a:xfrm>
          <a:off x="2151308" y="2529696"/>
          <a:ext cx="2705186" cy="18034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Союзная</a:t>
          </a:r>
          <a:endParaRPr lang="ru-RU" sz="2100" kern="1200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sp:txBody>
      <dsp:txXfrm>
        <a:off x="2204129" y="2582517"/>
        <a:ext cx="2599544" cy="1697815"/>
      </dsp:txXfrm>
    </dsp:sp>
    <dsp:sp modelId="{1D959936-08CA-49BF-AF6B-07B985E3FC6E}">
      <dsp:nvSpPr>
        <dsp:cNvPr id="0" name=""/>
        <dsp:cNvSpPr/>
      </dsp:nvSpPr>
      <dsp:spPr>
        <a:xfrm>
          <a:off x="1745530" y="4333154"/>
          <a:ext cx="1758371" cy="721383"/>
        </a:xfrm>
        <a:custGeom>
          <a:avLst/>
          <a:gdLst/>
          <a:ahLst/>
          <a:cxnLst/>
          <a:rect l="0" t="0" r="0" b="0"/>
          <a:pathLst>
            <a:path>
              <a:moveTo>
                <a:pt x="1758371" y="0"/>
              </a:moveTo>
              <a:lnTo>
                <a:pt x="1758371" y="360691"/>
              </a:lnTo>
              <a:lnTo>
                <a:pt x="0" y="360691"/>
              </a:lnTo>
              <a:lnTo>
                <a:pt x="0" y="72138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963D-87C5-437B-A70A-6E8CA8329564}">
      <dsp:nvSpPr>
        <dsp:cNvPr id="0" name=""/>
        <dsp:cNvSpPr/>
      </dsp:nvSpPr>
      <dsp:spPr>
        <a:xfrm>
          <a:off x="392936" y="5054537"/>
          <a:ext cx="2705186" cy="18034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Сочинительная</a:t>
          </a:r>
          <a:endParaRPr lang="ru-RU" sz="2100" kern="1200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sp:txBody>
      <dsp:txXfrm>
        <a:off x="445757" y="5107358"/>
        <a:ext cx="2599544" cy="1697815"/>
      </dsp:txXfrm>
    </dsp:sp>
    <dsp:sp modelId="{7EBEB49E-CDB3-4C98-8183-5027D6A79E29}">
      <dsp:nvSpPr>
        <dsp:cNvPr id="0" name=""/>
        <dsp:cNvSpPr/>
      </dsp:nvSpPr>
      <dsp:spPr>
        <a:xfrm>
          <a:off x="3503901" y="4333154"/>
          <a:ext cx="1758371" cy="72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691"/>
              </a:lnTo>
              <a:lnTo>
                <a:pt x="1758371" y="360691"/>
              </a:lnTo>
              <a:lnTo>
                <a:pt x="1758371" y="72138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2467E6-8C71-4118-9623-72F34A0E37CA}">
      <dsp:nvSpPr>
        <dsp:cNvPr id="0" name=""/>
        <dsp:cNvSpPr/>
      </dsp:nvSpPr>
      <dsp:spPr>
        <a:xfrm>
          <a:off x="3909679" y="5054537"/>
          <a:ext cx="2705186" cy="18034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Подчинительная</a:t>
          </a:r>
          <a:endParaRPr lang="ru-RU" sz="2100" kern="1200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sp:txBody>
      <dsp:txXfrm>
        <a:off x="3962500" y="5107358"/>
        <a:ext cx="2599544" cy="1697815"/>
      </dsp:txXfrm>
    </dsp:sp>
    <dsp:sp modelId="{95011E44-FE0F-49E0-8D4A-662C07F77863}">
      <dsp:nvSpPr>
        <dsp:cNvPr id="0" name=""/>
        <dsp:cNvSpPr/>
      </dsp:nvSpPr>
      <dsp:spPr>
        <a:xfrm>
          <a:off x="5262273" y="1808313"/>
          <a:ext cx="1758371" cy="72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691"/>
              </a:lnTo>
              <a:lnTo>
                <a:pt x="1758371" y="360691"/>
              </a:lnTo>
              <a:lnTo>
                <a:pt x="1758371" y="7213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78BBE-B634-4F2D-9400-785D090FBE69}">
      <dsp:nvSpPr>
        <dsp:cNvPr id="0" name=""/>
        <dsp:cNvSpPr/>
      </dsp:nvSpPr>
      <dsp:spPr>
        <a:xfrm>
          <a:off x="5668051" y="2529696"/>
          <a:ext cx="2705186" cy="18034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 dirty="0">
              <a:ln>
                <a:solidFill>
                  <a:srgbClr val="FF0000"/>
                </a:solidFill>
              </a:ln>
              <a:solidFill>
                <a:srgbClr val="FF0000"/>
              </a:solidFill>
            </a:rPr>
            <a:t>Бессоюзная</a:t>
          </a:r>
          <a:endParaRPr lang="ru-RU" sz="2100" b="1" kern="1200" dirty="0">
            <a:ln>
              <a:solidFill>
                <a:srgbClr val="FF0000"/>
              </a:solidFill>
            </a:ln>
            <a:solidFill>
              <a:srgbClr val="FF0000"/>
            </a:solidFill>
          </a:endParaRPr>
        </a:p>
      </dsp:txBody>
      <dsp:txXfrm>
        <a:off x="5720872" y="2582517"/>
        <a:ext cx="2599544" cy="1697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250D5-D629-4D8E-9276-83B278A7F65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E8812-8970-4724-9F1B-25659BE6E9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7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843FE3-FF6C-41F7-8F57-210783EDDACF}" type="datetimeFigureOut">
              <a:rPr lang="ru-RU" smtClean="0"/>
              <a:pPr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D9A0D8-4E0C-4568-B60E-A75C025BF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millionstatusov.ru/aut/remark.html" TargetMode="External"/><Relationship Id="rId2" Type="http://schemas.openxmlformats.org/officeDocument/2006/relationships/hyperlink" Target="https://millionstatusov.ru/aut/tsitsero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llionstatusov.ru/aut/kianu-rivz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32040" y="620688"/>
            <a:ext cx="4032448" cy="2880320"/>
          </a:xfrm>
        </p:spPr>
        <p:txBody>
          <a:bodyPr>
            <a:normAutofit/>
          </a:bodyPr>
          <a:lstStyle/>
          <a:p>
            <a:r>
              <a:rPr lang="ru-RU" b="1" cap="none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Готовимся к      ОГЭ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036496" cy="5445224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3ACE999-F50C-4041-B5F8-031B4C3BD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172" y="1376100"/>
            <a:ext cx="6611656" cy="493322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188640"/>
            <a:ext cx="556111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Сочинительная синтаксическая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91880" y="1412776"/>
            <a:ext cx="5472608" cy="5445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это вид синтаксической связи с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равноправным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отношением частей. Сочинительная синтаксическая связь выражается с помощью сочинительных союзов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28600"/>
            <a:ext cx="534617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Подчинительная             синтаксическая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19872" y="1340768"/>
            <a:ext cx="5724128" cy="55172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это вид синтаксической связи с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неравноправным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отношением частей. Части сложного предложения с подчинительной связью различны: одна – главное предложение, другая – подчинённое предложение. Подчинительная синтаксическая связь выражается с помощью специальных средств: подчинительных союзов и союзных слов..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188640"/>
            <a:ext cx="556111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Бессоюзная синтаксическая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19872" y="1340768"/>
            <a:ext cx="5544616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это связь по смыслу. Части сложного предложения </a:t>
            </a:r>
            <a:r>
              <a:rPr lang="ru-RU" sz="3200" b="1" dirty="0">
                <a:solidFill>
                  <a:srgbClr val="FF0000"/>
                </a:solidFill>
              </a:rPr>
              <a:t>соединены только пунктуационно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Ни союзы, ни союзные слова для выражения бессоюзной синтаксической связи не используются. 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403648" y="2708920"/>
            <a:ext cx="7123113" cy="16732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Проверь себя!</a:t>
            </a:r>
          </a:p>
        </p:txBody>
      </p:sp>
    </p:spTree>
    <p:extLst>
      <p:ext uri="{BB962C8B-B14F-4D97-AF65-F5344CB8AC3E}">
        <p14:creationId xmlns:p14="http://schemas.microsoft.com/office/powerpoint/2010/main" val="3144286570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91880" y="1600200"/>
            <a:ext cx="5274168" cy="4495800"/>
          </a:xfrm>
        </p:spPr>
        <p:txBody>
          <a:bodyPr/>
          <a:lstStyle/>
          <a:p>
            <a:pPr>
              <a:buNone/>
            </a:pP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Сколько грамматических основ в сложном предложении?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А) одна       </a:t>
            </a:r>
            <a:b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Б) две    </a:t>
            </a:r>
            <a:b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В) две и более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1124744"/>
            <a:ext cx="55446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Как связаны между собой части в сложном предложении?</a:t>
            </a:r>
            <a:br>
              <a:rPr lang="ru-RU" sz="3200" b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А)</a:t>
            </a:r>
            <a:r>
              <a:rPr lang="ru-RU" sz="3200" dirty="0">
                <a:solidFill>
                  <a:schemeClr val="tx1"/>
                </a:solidFill>
              </a:rPr>
              <a:t> по смыслу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Б)</a:t>
            </a:r>
            <a:r>
              <a:rPr lang="ru-RU" sz="3200" dirty="0">
                <a:solidFill>
                  <a:schemeClr val="tx1"/>
                </a:solidFill>
              </a:rPr>
              <a:t> по смыслу и синтаксически (с помощью синтаксической связи)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491880" y="228600"/>
            <a:ext cx="4968552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/>
              <a:t>Вопрос №2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35896" y="980728"/>
            <a:ext cx="55081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Обладает ли завершённостью часть сложного предложения?</a:t>
            </a:r>
            <a:br>
              <a:rPr lang="ru-RU" sz="3200" b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 А) Да, каждая часть - это отдельное самостоятельное предложение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Б) Нет, только все части вместе являются самостоятельным предложением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 </a:t>
            </a:r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№3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91880" y="836713"/>
            <a:ext cx="51845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sz="3200" b="1" dirty="0"/>
            </a:br>
            <a:r>
              <a:rPr lang="ru-RU" sz="3200" b="1" dirty="0">
                <a:solidFill>
                  <a:schemeClr val="tx1"/>
                </a:solidFill>
              </a:rPr>
              <a:t>Характеризуются ли сложные предложения по цели высказывания?</a:t>
            </a:r>
            <a:br>
              <a:rPr lang="ru-RU" sz="3200" b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А) да     </a:t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Б)нет</a:t>
            </a:r>
            <a:endParaRPr lang="ru-RU" sz="3200" b="1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№4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63888" y="980728"/>
            <a:ext cx="532859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Могут ли сложные предложения быть восклицательными?</a:t>
            </a:r>
            <a:br>
              <a:rPr lang="ru-RU" sz="3200" b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А) да     Б)нет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№5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27B6374-C8C2-456A-A8A7-34BBA66CDFF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sz="4800" b="1" dirty="0"/>
              <a:t>Выбор</a:t>
            </a:r>
            <a:r>
              <a:rPr lang="ru-RU" sz="4800" dirty="0"/>
              <a:t> – это осознанное принятие решения из предложенного множества вариантов, это предпочтение одного варианта другому</a:t>
            </a:r>
          </a:p>
        </p:txBody>
      </p:sp>
    </p:spTree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19872" y="980728"/>
            <a:ext cx="554461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dirty="0"/>
            </a:br>
            <a:r>
              <a:rPr lang="ru-RU" sz="3200" b="1" dirty="0">
                <a:solidFill>
                  <a:schemeClr val="tx1"/>
                </a:solidFill>
              </a:rPr>
              <a:t>Верно ли считать, что синтаксическая связь между частями сложного предложения бывает только союзной?</a:t>
            </a:r>
            <a:br>
              <a:rPr lang="ru-RU" sz="3200" b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А) да    </a:t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Б)нет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№6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63888" y="1340768"/>
            <a:ext cx="52565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sz="3200" b="1" dirty="0"/>
            </a:br>
            <a:r>
              <a:rPr lang="ru-RU" sz="3200" b="1" dirty="0">
                <a:solidFill>
                  <a:schemeClr val="tx1"/>
                </a:solidFill>
              </a:rPr>
              <a:t>Какой может быть союзная связь между частями сложного предложения?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 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А) главной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Б) придаточной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В) сочинительной и подчинительной</a:t>
            </a:r>
            <a:br>
              <a:rPr lang="ru-RU" sz="3200" dirty="0"/>
            </a:br>
            <a:r>
              <a:rPr lang="ru-RU" dirty="0"/>
              <a:t> 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№7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19872" y="1268760"/>
            <a:ext cx="561662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dirty="0"/>
            </a:br>
            <a:r>
              <a:rPr lang="ru-RU" sz="2800" b="1" dirty="0">
                <a:solidFill>
                  <a:schemeClr val="tx1"/>
                </a:solidFill>
              </a:rPr>
              <a:t>Для какого вида союзной синтаксической связи характерно </a:t>
            </a:r>
            <a:r>
              <a:rPr lang="ru-RU" sz="2800" b="1" u="sng" dirty="0">
                <a:solidFill>
                  <a:schemeClr val="tx1"/>
                </a:solidFill>
              </a:rPr>
              <a:t>равноправное отношение частей </a:t>
            </a:r>
            <a:r>
              <a:rPr lang="ru-RU" sz="2800" b="1" dirty="0">
                <a:solidFill>
                  <a:schemeClr val="tx1"/>
                </a:solidFill>
              </a:rPr>
              <a:t>сложного предложения?</a:t>
            </a:r>
            <a:br>
              <a:rPr lang="ru-RU" sz="2800" b="1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А)</a:t>
            </a:r>
            <a:r>
              <a:rPr lang="ru-RU" sz="2800" dirty="0">
                <a:solidFill>
                  <a:schemeClr val="tx1"/>
                </a:solidFill>
              </a:rPr>
              <a:t> равноправное отношение характеризует </a:t>
            </a:r>
            <a:r>
              <a:rPr lang="ru-RU" sz="2800" b="1" dirty="0">
                <a:solidFill>
                  <a:schemeClr val="tx1"/>
                </a:solidFill>
              </a:rPr>
              <a:t>подчинительную связь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Б)</a:t>
            </a:r>
            <a:r>
              <a:rPr lang="ru-RU" sz="2800" dirty="0">
                <a:solidFill>
                  <a:schemeClr val="tx1"/>
                </a:solidFill>
              </a:rPr>
              <a:t> равноправное отношение характеризует </a:t>
            </a:r>
            <a:r>
              <a:rPr lang="ru-RU" sz="2800" b="1" dirty="0">
                <a:solidFill>
                  <a:schemeClr val="tx1"/>
                </a:solidFill>
              </a:rPr>
              <a:t>сочинительную связь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№8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91880" y="836712"/>
            <a:ext cx="547260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sz="2800" b="1" dirty="0">
                <a:solidFill>
                  <a:schemeClr val="tx1"/>
                </a:solidFill>
              </a:rPr>
              <a:t>Для какого вида союзной синтаксической связи характерно неравноправное отношение частей сложного предложения?</a:t>
            </a:r>
            <a:br>
              <a:rPr lang="ru-RU" sz="2800" b="1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А</a:t>
            </a:r>
            <a:r>
              <a:rPr lang="ru-RU" sz="2800" dirty="0">
                <a:solidFill>
                  <a:schemeClr val="tx1"/>
                </a:solidFill>
              </a:rPr>
              <a:t>)неравноправное отношение характеризует подчинительную связь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Б)</a:t>
            </a:r>
            <a:r>
              <a:rPr lang="ru-RU" sz="2800" dirty="0">
                <a:solidFill>
                  <a:schemeClr val="tx1"/>
                </a:solidFill>
              </a:rPr>
              <a:t> неравноправное отношение характеризует сочинительную связь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№9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63888" y="1268761"/>
            <a:ext cx="52565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sz="3200" dirty="0">
                <a:solidFill>
                  <a:schemeClr val="tx1"/>
                </a:solidFill>
              </a:rPr>
              <a:t>Определите вид сложного предложения  </a:t>
            </a:r>
            <a:r>
              <a:rPr lang="ru-RU" sz="3200" b="1" i="1" dirty="0">
                <a:solidFill>
                  <a:schemeClr val="tx1"/>
                </a:solidFill>
              </a:rPr>
              <a:t>Мы хорошо работаем на уроке, потому что хотим разобраться в новой теме.</a:t>
            </a:r>
            <a:br>
              <a:rPr lang="ru-RU" sz="3200" b="1" i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      </a:t>
            </a:r>
            <a:r>
              <a:rPr lang="ru-RU" sz="3200" b="1" dirty="0">
                <a:solidFill>
                  <a:schemeClr val="tx1"/>
                </a:solidFill>
              </a:rPr>
              <a:t>А) сложносочиненное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      Б) сложноподчиненное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      В) бессоюзное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4968552" cy="990600"/>
          </a:xfrm>
        </p:spPr>
        <p:txBody>
          <a:bodyPr/>
          <a:lstStyle/>
          <a:p>
            <a:pPr algn="ctr"/>
            <a:r>
              <a:rPr lang="ru-RU" b="1" dirty="0"/>
              <a:t>Вопрос №10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28600"/>
            <a:ext cx="5343128" cy="99060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Ответы: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908721"/>
            <a:ext cx="53285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rgbClr val="C00000"/>
                </a:solidFill>
              </a:rPr>
              <a:t>1.В                      6.Б</a:t>
            </a:r>
            <a:br>
              <a:rPr lang="ru-RU" sz="4400" dirty="0">
                <a:solidFill>
                  <a:srgbClr val="C00000"/>
                </a:solidFill>
              </a:rPr>
            </a:br>
            <a:r>
              <a:rPr lang="ru-RU" sz="4400" dirty="0">
                <a:solidFill>
                  <a:srgbClr val="C00000"/>
                </a:solidFill>
              </a:rPr>
              <a:t>2.Б                      7.В</a:t>
            </a:r>
            <a:br>
              <a:rPr lang="ru-RU" sz="4400" dirty="0">
                <a:solidFill>
                  <a:srgbClr val="C00000"/>
                </a:solidFill>
              </a:rPr>
            </a:br>
            <a:r>
              <a:rPr lang="ru-RU" sz="4400" dirty="0">
                <a:solidFill>
                  <a:srgbClr val="C00000"/>
                </a:solidFill>
              </a:rPr>
              <a:t>3.Б                      8.Б</a:t>
            </a:r>
            <a:br>
              <a:rPr lang="ru-RU" sz="4400" dirty="0">
                <a:solidFill>
                  <a:srgbClr val="C00000"/>
                </a:solidFill>
              </a:rPr>
            </a:br>
            <a:r>
              <a:rPr lang="ru-RU" sz="4400" dirty="0">
                <a:solidFill>
                  <a:srgbClr val="C00000"/>
                </a:solidFill>
              </a:rPr>
              <a:t>4.А                      9.А</a:t>
            </a:r>
            <a:br>
              <a:rPr lang="ru-RU" sz="4400" dirty="0">
                <a:solidFill>
                  <a:srgbClr val="C00000"/>
                </a:solidFill>
              </a:rPr>
            </a:br>
            <a:r>
              <a:rPr lang="ru-RU" sz="4400" dirty="0">
                <a:solidFill>
                  <a:srgbClr val="C00000"/>
                </a:solidFill>
              </a:rPr>
              <a:t>5.А                      10.Б</a:t>
            </a:r>
            <a:br>
              <a:rPr lang="ru-RU" sz="4400" dirty="0">
                <a:solidFill>
                  <a:srgbClr val="C00000"/>
                </a:solidFill>
              </a:rPr>
            </a:br>
            <a:endParaRPr lang="ru-RU" sz="4400" dirty="0"/>
          </a:p>
        </p:txBody>
      </p:sp>
    </p:spTree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428604"/>
            <a:ext cx="5435498" cy="6312764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 правильных ответов </a:t>
            </a:r>
            <a:r>
              <a:rPr lang="ru-RU" sz="3100" dirty="0">
                <a:solidFill>
                  <a:schemeClr val="tx1"/>
                </a:solidFill>
              </a:rPr>
              <a:t>– отлично! вы прекрасно усвоили теоретический материал!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9-8 правильных ответов </a:t>
            </a:r>
            <a:r>
              <a:rPr lang="ru-RU" sz="3100" dirty="0">
                <a:solidFill>
                  <a:schemeClr val="tx1"/>
                </a:solidFill>
              </a:rPr>
              <a:t>– остались небольшие пробелы в знаниях, нужно ещё раз внимательно изучить теоретический материал.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ln w="18415" cmpd="sng">
                  <a:solidFill>
                    <a:srgbClr val="7E0000"/>
                  </a:solidFill>
                  <a:prstDash val="solid"/>
                </a:ln>
                <a:solidFill>
                  <a:srgbClr val="7E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 и менее </a:t>
            </a:r>
            <a:r>
              <a:rPr lang="ru-RU" sz="3100" dirty="0">
                <a:solidFill>
                  <a:schemeClr val="tx1"/>
                </a:solidFill>
              </a:rPr>
              <a:t>– необходимо дома ещё раз пройти тест (будет размещён на сайте) и приготовиться в начале следующего урока  рассказать теоретический материал классу.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54488" cy="99060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Алгоритм определения вида  предложения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534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1.Прочти с правильной интонацией.</a:t>
            </a:r>
          </a:p>
          <a:p>
            <a:pPr>
              <a:buNone/>
            </a:pPr>
            <a:r>
              <a:rPr lang="ru-RU" dirty="0"/>
              <a:t>2.Выдели грамматическую основу (основы).</a:t>
            </a:r>
          </a:p>
          <a:p>
            <a:pPr>
              <a:buNone/>
            </a:pPr>
            <a:r>
              <a:rPr lang="ru-RU" dirty="0"/>
              <a:t>3.Обрати внимание на количество основ в предложении:</a:t>
            </a:r>
          </a:p>
          <a:p>
            <a:pPr>
              <a:buNone/>
            </a:pPr>
            <a:r>
              <a:rPr lang="ru-RU" dirty="0"/>
              <a:t>Одна основа- простое. Две и более - сложное.</a:t>
            </a:r>
          </a:p>
          <a:p>
            <a:pPr>
              <a:buNone/>
            </a:pPr>
            <a:r>
              <a:rPr lang="ru-RU" dirty="0"/>
              <a:t> 3.Обрати внимание на средство связи.</a:t>
            </a:r>
          </a:p>
          <a:p>
            <a:pPr>
              <a:buNone/>
            </a:pPr>
            <a:r>
              <a:rPr lang="ru-RU" dirty="0"/>
              <a:t>            А. Союзов нет – бессоюзное.</a:t>
            </a:r>
          </a:p>
          <a:p>
            <a:pPr>
              <a:buNone/>
            </a:pPr>
            <a:r>
              <a:rPr lang="ru-RU" dirty="0"/>
              <a:t>            Б.  Союз сочинительный - ССП.</a:t>
            </a:r>
          </a:p>
          <a:p>
            <a:pPr>
              <a:buNone/>
            </a:pPr>
            <a:r>
              <a:rPr lang="ru-RU" dirty="0"/>
              <a:t>            В. Союз подчинительный, союзное слово (относительное местоимение или наречие </a:t>
            </a:r>
            <a:r>
              <a:rPr lang="ru-RU" i="1" dirty="0"/>
              <a:t>где, куда, откуда, как</a:t>
            </a:r>
            <a:r>
              <a:rPr lang="ru-RU" dirty="0"/>
              <a:t> и т.д.) – СПП.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425222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397990" y="4941168"/>
            <a:ext cx="5346176" cy="1759496"/>
          </a:xfrm>
        </p:spPr>
        <p:txBody>
          <a:bodyPr/>
          <a:lstStyle/>
          <a:p>
            <a:pPr>
              <a:buNone/>
            </a:pPr>
            <a:r>
              <a:rPr lang="ru-RU" sz="3600" i="1" dirty="0"/>
              <a:t>                                            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419872" y="228600"/>
            <a:ext cx="5346176" cy="99060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 говорили великие?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D0A114-0275-4AA1-81B3-CFC3ED2CF2B9}"/>
              </a:ext>
            </a:extLst>
          </p:cNvPr>
          <p:cNvSpPr/>
          <p:nvPr/>
        </p:nvSpPr>
        <p:spPr>
          <a:xfrm>
            <a:off x="1835696" y="1219200"/>
            <a:ext cx="5022304" cy="5408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60"/>
              </a:lnSpc>
              <a:spcAft>
                <a:spcPts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стоит выбор между «да» или «нет», то «да»! Сделайте это. Поцелуйте, обнимите, догоните, встретьтесь, скажите. И пусть выйдет ерунда, зато хоть попытались.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                                                </a:t>
            </a: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Джонни Депп</a:t>
            </a:r>
            <a:b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60"/>
              </a:lnSpc>
              <a:spcAft>
                <a:spcPts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Разуму не приходится выбирать, если выбор стоит между истиной и выдумкой.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 </a:t>
            </a: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Автор: Цицер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Цицерон</a:t>
            </a:r>
            <a:b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Автор: Цицер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Автор: Цицер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60"/>
              </a:lnSpc>
              <a:spcAft>
                <a:spcPts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Никогда не ищи сложных путей там, где есть простая дорога.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                                            </a:t>
            </a: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втор: Эрих Мария Ремар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Эрих Мария Ремарк</a:t>
            </a:r>
            <a:b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втор: Эрих Мария Ремар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втор: Эрих Мария Ремар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60"/>
              </a:lnSpc>
              <a:spcAft>
                <a:spcPts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Жизнь иногда жестока к нам, но мы можем сделать выбор и не сломаться.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 </a:t>
            </a: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Автор: Киану Рив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Киану Ривз</a:t>
            </a:r>
            <a:br>
              <a:rPr lang="ru-RU" sz="1600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Автор: Киану Рив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ru-RU" sz="1600" u="sng" dirty="0">
                <a:solidFill>
                  <a:srgbClr val="9755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Автор: Киану Рив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 выбирайте самый трудный путь : на нем вы не встретите конкурентов.</a:t>
            </a:r>
            <a:br>
              <a:rPr lang="ru-RU" sz="14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</a:t>
            </a:r>
            <a:endParaRPr lang="ru-RU" sz="1100" dirty="0">
              <a:solidFill>
                <a:srgbClr val="33333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237256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Работа с текстом</a:t>
            </a:r>
          </a:p>
        </p:txBody>
      </p:sp>
    </p:spTree>
    <p:extLst>
      <p:ext uri="{BB962C8B-B14F-4D97-AF65-F5344CB8AC3E}">
        <p14:creationId xmlns:p14="http://schemas.microsoft.com/office/powerpoint/2010/main" val="78041442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91880" y="1484784"/>
            <a:ext cx="4685099" cy="2160240"/>
          </a:xfrm>
        </p:spPr>
        <p:txBody>
          <a:bodyPr/>
          <a:lstStyle/>
          <a:p>
            <a:pPr>
              <a:buNone/>
            </a:pPr>
            <a:r>
              <a:rPr lang="ru-RU" dirty="0"/>
              <a:t>           </a:t>
            </a:r>
          </a:p>
          <a:p>
            <a:pPr>
              <a:buNone/>
            </a:pP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026FE2C-A052-435C-BFCE-99C4F03AA3ED}"/>
              </a:ext>
            </a:extLst>
          </p:cNvPr>
          <p:cNvSpPr/>
          <p:nvPr/>
        </p:nvSpPr>
        <p:spPr>
          <a:xfrm>
            <a:off x="3491880" y="764704"/>
            <a:ext cx="6030416" cy="507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Замените словосочетание студенческого хора 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-е 22) синонимичным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Выпишите грамматическую основу из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-я 31</a:t>
            </a:r>
            <a:endParaRPr lang="ru-RU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-я 22 выпишите причастия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Определите тип односоставного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-я  32</a:t>
            </a:r>
            <a:endParaRPr lang="ru-RU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5.  Из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предл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-я 23  выпишите слово с орфограммой: 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нн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в страдательном причастии прошедшего времени</a:t>
            </a:r>
            <a:endParaRPr lang="ru-RU" sz="2800" dirty="0"/>
          </a:p>
        </p:txBody>
      </p:sp>
    </p:spTree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E99D0B-77F8-4424-9BCF-A52ABA46F05F}"/>
              </a:ext>
            </a:extLst>
          </p:cNvPr>
          <p:cNvSpPr/>
          <p:nvPr/>
        </p:nvSpPr>
        <p:spPr>
          <a:xfrm>
            <a:off x="1547664" y="1166843"/>
            <a:ext cx="53103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ru-RU" b="1" dirty="0">
                <a:solidFill>
                  <a:srgbClr val="2C2A2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000" i="1" dirty="0">
                <a:solidFill>
                  <a:srgbClr val="2C2A2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Давным-давно в старинном городе жил Мастер, окружённый учениками. Самый способный из них однажды задумался: «А есть ли вопрос, на который наш Мастер не смог бы дать ответа?» Он пошёл на цветущий луг, поймал самую красивую бабочку и спрятал её между ладонями. Бабочка цеплялась лапками за его руки, и ученику было щекотно. Улыбаясь, он подошёл к Мастеру и спросил: — Скажите, какая бабочка у меня в руках: живая или мёртвая? Он крепко держал бабочку в сомкнутых ладонях и был готов в любое мгновение сжать их ради своей истины. Не глядя на руки ученика, Мастер ответил: — Всё в твоих руках.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EE615-C337-44D4-BEDA-DA8FAD544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9BE3EE-79D2-48D8-9BBB-D12D36A2383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На уроке я работал	     активно / пассивно</a:t>
            </a:r>
          </a:p>
          <a:p>
            <a:pPr lvl="0"/>
            <a:r>
              <a:rPr lang="ru-RU" dirty="0"/>
              <a:t>Своей работой на уроке я	 доволен / не доволен</a:t>
            </a:r>
          </a:p>
          <a:p>
            <a:pPr lvl="0"/>
            <a:r>
              <a:rPr lang="ru-RU" dirty="0"/>
              <a:t>Урок для меня показался     коротким / длинным</a:t>
            </a:r>
          </a:p>
          <a:p>
            <a:pPr lvl="0"/>
            <a:r>
              <a:rPr lang="ru-RU" dirty="0"/>
              <a:t>За урок я	     не устал / устал</a:t>
            </a:r>
          </a:p>
          <a:p>
            <a:pPr lvl="0"/>
            <a:r>
              <a:rPr lang="ru-RU" dirty="0"/>
              <a:t>Мое настроение	     стало лучше / стало хуже</a:t>
            </a:r>
          </a:p>
          <a:p>
            <a:pPr lvl="0"/>
            <a:r>
              <a:rPr lang="ru-RU" dirty="0"/>
              <a:t>Материал урока мне был	    понятен / непонятен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48087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28600"/>
            <a:ext cx="6138264" cy="990600"/>
          </a:xfrm>
        </p:spPr>
        <p:txBody>
          <a:bodyPr/>
          <a:lstStyle/>
          <a:p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Домашнее задание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5B7257C-15CE-46A4-B432-1D211B7D41D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1 группа (те, кто получил 16-15 баллов за урок) выписать из худ. произведения по 2 предложения с разными вилами связи, выделить в них грамматические основы, подчеркнуть союзы, в скобках указать вид сложного предложения.</a:t>
            </a:r>
          </a:p>
          <a:p>
            <a:pPr lvl="0"/>
            <a:r>
              <a:rPr lang="ru-RU" dirty="0"/>
              <a:t>2 группа (14-12 баллов) ещё раз пройти тест. Выполнить упражнение из учебника.</a:t>
            </a:r>
          </a:p>
          <a:p>
            <a:pPr lvl="0"/>
            <a:r>
              <a:rPr lang="ru-RU" dirty="0"/>
              <a:t>3 группа (11 баллов и менее) подготовить устное сообщение о сложном предложении и видах связи в сложном предложении и выполнить упражнение из учебника.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03574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347864" y="620688"/>
            <a:ext cx="5112568" cy="543190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B81C855-7959-45F9-AFD5-29D0E5BF7593}"/>
              </a:ext>
            </a:extLst>
          </p:cNvPr>
          <p:cNvSpPr/>
          <p:nvPr/>
        </p:nvSpPr>
        <p:spPr>
          <a:xfrm>
            <a:off x="3618148" y="851624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все цифры, на месте которых пишется буква 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Всякий раз, когда стоишь перед выбором, будь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мателен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(2)рай то, что удобно, комфортно, р(3)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спектабельно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признано обществом, почётно.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(4)рай то, что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наход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(5)т отклик в твоём сердце.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(6)рай то, что ты хотел бы сделать, н(7)взирая н(8) на какие последствия.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Ошо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19872" y="620688"/>
            <a:ext cx="5346176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1, 2, 4, 5, 6, 8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532C2D-ACF0-406A-A56A-E9973C324C4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Подчеркните грамматические основы в предложениях 3, 5, 24, 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Что общего у этих предложений?</a:t>
            </a:r>
          </a:p>
          <a:p>
            <a:r>
              <a:rPr lang="ru-RU" dirty="0"/>
              <a:t>Чем они различаются?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176266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32040" y="620688"/>
            <a:ext cx="4032448" cy="2880320"/>
          </a:xfrm>
        </p:spPr>
        <p:txBody>
          <a:bodyPr>
            <a:normAutofit/>
          </a:bodyPr>
          <a:lstStyle/>
          <a:p>
            <a:r>
              <a:rPr lang="ru-RU" b="1" cap="none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Понятие о сложном предложении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84363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228600"/>
            <a:ext cx="5274168" cy="990600"/>
          </a:xfrm>
        </p:spPr>
        <p:txBody>
          <a:bodyPr/>
          <a:lstStyle/>
          <a:p>
            <a:pPr lvl="0"/>
            <a:r>
              <a:rPr lang="ru-RU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Цели урока: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91880" y="1196752"/>
            <a:ext cx="5544616" cy="482724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>
              <a:buNone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lvl="0">
              <a:spcBef>
                <a:spcPts val="1000"/>
              </a:spcBef>
              <a:buFont typeface="Wingdings" pitchFamily="2" charset="2"/>
              <a:buChar char="v"/>
            </a:pPr>
            <a:r>
              <a:rPr lang="ru-RU" sz="3000" b="1" dirty="0">
                <a:ln w="50800"/>
              </a:rPr>
              <a:t>Закрепить умение отличать простые предложения от сложных.</a:t>
            </a:r>
          </a:p>
          <a:p>
            <a:pPr lvl="0">
              <a:spcBef>
                <a:spcPts val="1000"/>
              </a:spcBef>
              <a:buFont typeface="Wingdings" pitchFamily="2" charset="2"/>
              <a:buChar char="v"/>
            </a:pPr>
            <a:r>
              <a:rPr lang="ru-RU" sz="3000" b="1" dirty="0">
                <a:ln w="50800"/>
              </a:rPr>
              <a:t>Знать особенности сложных предложений.</a:t>
            </a:r>
          </a:p>
          <a:p>
            <a:pPr lvl="0">
              <a:spcBef>
                <a:spcPts val="1000"/>
              </a:spcBef>
              <a:buFont typeface="Wingdings" pitchFamily="2" charset="2"/>
              <a:buChar char="v"/>
            </a:pPr>
            <a:r>
              <a:rPr lang="ru-RU" sz="3000" b="1" dirty="0">
                <a:ln w="50800"/>
              </a:rPr>
              <a:t>Уметь правильно ставить знаки препинания в сложных предложениях.</a:t>
            </a:r>
          </a:p>
          <a:p>
            <a:pPr>
              <a:buNone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6961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41869C8-E130-451D-B1D6-F302D06B8C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>
            <a:extLst>
              <a:ext uri="{FF2B5EF4-FFF2-40B4-BE49-F238E27FC236}">
                <a16:creationId xmlns:a16="http://schemas.microsoft.com/office/drawing/2014/main" id="{67247BBF-3450-44B5-BE4C-BE22E6077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156509"/>
              </p:ext>
            </p:extLst>
          </p:nvPr>
        </p:nvGraphicFramePr>
        <p:xfrm>
          <a:off x="0" y="0"/>
          <a:ext cx="87661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110700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609</Words>
  <Application>Microsoft Office PowerPoint</Application>
  <PresentationFormat>Экран (4:3)</PresentationFormat>
  <Paragraphs>101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8" baseType="lpstr">
      <vt:lpstr>Calibri</vt:lpstr>
      <vt:lpstr>Times New Roman</vt:lpstr>
      <vt:lpstr>Tw Cen MT</vt:lpstr>
      <vt:lpstr>Wingdings</vt:lpstr>
      <vt:lpstr>Wingdings 2</vt:lpstr>
      <vt:lpstr>Обычная</vt:lpstr>
      <vt:lpstr>Готовимся к      ОГЭ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Понятие о сложном предложении</vt:lpstr>
      <vt:lpstr>Цели урока:</vt:lpstr>
      <vt:lpstr>Презентация PowerPoint</vt:lpstr>
      <vt:lpstr>Презентация PowerPoint</vt:lpstr>
      <vt:lpstr>Сочинительная синтаксическая связь</vt:lpstr>
      <vt:lpstr>Подчинительная             синтаксическая связь</vt:lpstr>
      <vt:lpstr>Бессоюзная синтаксическая связь</vt:lpstr>
      <vt:lpstr>Проверь себя!</vt:lpstr>
      <vt:lpstr>Вопрос №1</vt:lpstr>
      <vt:lpstr>Презентация PowerPoint</vt:lpstr>
      <vt:lpstr>Вопрос №3</vt:lpstr>
      <vt:lpstr>Вопрос №4</vt:lpstr>
      <vt:lpstr>Вопрос №5</vt:lpstr>
      <vt:lpstr>Вопрос №6</vt:lpstr>
      <vt:lpstr>Вопрос №7</vt:lpstr>
      <vt:lpstr>Вопрос №8</vt:lpstr>
      <vt:lpstr>Вопрос №9</vt:lpstr>
      <vt:lpstr>Вопрос №10</vt:lpstr>
      <vt:lpstr>Ответы:</vt:lpstr>
      <vt:lpstr>10 правильных ответов – отлично! вы прекрасно усвоили теоретический материал! 9-8 правильных ответов – остались небольшие пробелы в знаниях, нужно ещё раз внимательно изучить теоретический материал. 7 и менее – необходимо дома ещё раз пройти тест (будет размещён на сайте) и приготовиться в начале следующего урока  рассказать теоретический материал классу. </vt:lpstr>
      <vt:lpstr> Алгоритм определения вида  предложения </vt:lpstr>
      <vt:lpstr>Презентация PowerPoint</vt:lpstr>
      <vt:lpstr>Работа с текстом</vt:lpstr>
      <vt:lpstr>Презентация PowerPoint</vt:lpstr>
      <vt:lpstr>Презентация PowerPoint</vt:lpstr>
      <vt:lpstr>        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о сложном предложении</dc:title>
  <dc:creator>User</dc:creator>
  <cp:lastModifiedBy>User</cp:lastModifiedBy>
  <cp:revision>75</cp:revision>
  <dcterms:created xsi:type="dcterms:W3CDTF">2017-09-03T08:00:56Z</dcterms:created>
  <dcterms:modified xsi:type="dcterms:W3CDTF">2024-10-23T19:33:05Z</dcterms:modified>
</cp:coreProperties>
</file>