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Caveat"/>
      <p:regular r:id="rId14"/>
      <p:bold r:id="rId15"/>
    </p:embeddedFont>
    <p:embeddedFont>
      <p:font typeface="Nunito"/>
      <p:regular r:id="rId16"/>
      <p:bold r:id="rId17"/>
      <p:italic r:id="rId18"/>
      <p:boldItalic r:id="rId19"/>
    </p:embeddedFont>
    <p:embeddedFont>
      <p:font typeface="Merriweather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erriweather-regular.fntdata"/><Relationship Id="rId11" Type="http://schemas.openxmlformats.org/officeDocument/2006/relationships/slide" Target="slides/slide6.xml"/><Relationship Id="rId22" Type="http://schemas.openxmlformats.org/officeDocument/2006/relationships/font" Target="fonts/Merriweather-italic.fntdata"/><Relationship Id="rId10" Type="http://schemas.openxmlformats.org/officeDocument/2006/relationships/slide" Target="slides/slide5.xml"/><Relationship Id="rId21" Type="http://schemas.openxmlformats.org/officeDocument/2006/relationships/font" Target="fonts/Merriweather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Merriweath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Caveat-bold.fntdata"/><Relationship Id="rId14" Type="http://schemas.openxmlformats.org/officeDocument/2006/relationships/font" Target="fonts/Caveat-regular.fntdata"/><Relationship Id="rId17" Type="http://schemas.openxmlformats.org/officeDocument/2006/relationships/font" Target="fonts/Nunito-bold.fntdata"/><Relationship Id="rId16" Type="http://schemas.openxmlformats.org/officeDocument/2006/relationships/font" Target="fonts/Nuni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boldItalic.fntdata"/><Relationship Id="rId6" Type="http://schemas.openxmlformats.org/officeDocument/2006/relationships/slide" Target="slides/slide1.xml"/><Relationship Id="rId18" Type="http://schemas.openxmlformats.org/officeDocument/2006/relationships/font" Target="fonts/Nuni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bbbca54fd4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bbbca54fd4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bbbca54fd4_0_1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bbbca54fd4_0_1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bbbca54fd4_0_10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bbbca54fd4_0_10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bbbca54fd4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bbbca54fd4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c239c7e3f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c239c7e3f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5515dda86e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5515dda86e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c239c7e3f1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c239c7e3f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6B8AF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608500" y="3145800"/>
            <a:ext cx="7899000" cy="10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lang="ru" sz="3444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ru" sz="1511">
                <a:solidFill>
                  <a:srgbClr val="000000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Сценарий  отрядного мероприятия на “Всемирный день детей”для летнего оздоровительного лагеря с дневным    пребыванием.</a:t>
            </a:r>
            <a:endParaRPr b="1" sz="1511">
              <a:solidFill>
                <a:srgbClr val="000000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45720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 sz="1177">
                <a:solidFill>
                  <a:srgbClr val="000000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  МБОУ Михайловская средняя школа </a:t>
            </a:r>
            <a:endParaRPr b="1" sz="1177">
              <a:solidFill>
                <a:srgbClr val="000000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45720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 sz="1177">
                <a:solidFill>
                  <a:srgbClr val="000000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Выполнила : советник директора по воспитанию и взаимодействию с детскими общественными обьединениями-Крупнова М.В.</a:t>
            </a:r>
            <a:endParaRPr b="1" sz="1177">
              <a:solidFill>
                <a:srgbClr val="000000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511">
              <a:solidFill>
                <a:srgbClr val="000000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562575" y="748975"/>
            <a:ext cx="8346600" cy="75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b="1" lang="ru" sz="4677">
                <a:solidFill>
                  <a:srgbClr val="000000"/>
                </a:solidFill>
                <a:latin typeface="Caveat"/>
                <a:ea typeface="Caveat"/>
                <a:cs typeface="Caveat"/>
                <a:sym typeface="Caveat"/>
              </a:rPr>
              <a:t>«Остров Дружбы и Доброты».</a:t>
            </a:r>
            <a:r>
              <a:rPr lang="ru" sz="4677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</a:t>
            </a:r>
            <a:endParaRPr sz="4677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400"/>
          </a:p>
        </p:txBody>
      </p:sp>
      <p:pic>
        <p:nvPicPr>
          <p:cNvPr id="130" name="Google Shape;13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56476" y="1297425"/>
            <a:ext cx="2241300" cy="177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6B8AF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"/>
          <p:cNvSpPr txBox="1"/>
          <p:nvPr>
            <p:ph type="title"/>
          </p:nvPr>
        </p:nvSpPr>
        <p:spPr>
          <a:xfrm>
            <a:off x="819150" y="845600"/>
            <a:ext cx="7072500" cy="5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990"/>
              <a:buNone/>
            </a:pPr>
            <a:r>
              <a:rPr b="1" lang="ru" sz="3259">
                <a:solidFill>
                  <a:srgbClr val="000000"/>
                </a:solidFill>
                <a:latin typeface="Caveat"/>
                <a:ea typeface="Caveat"/>
                <a:cs typeface="Caveat"/>
                <a:sym typeface="Caveat"/>
              </a:rPr>
              <a:t>Возраст детей:    6-11лет.</a:t>
            </a:r>
            <a:endParaRPr b="1" sz="3259">
              <a:solidFill>
                <a:srgbClr val="00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700"/>
          </a:p>
        </p:txBody>
      </p:sp>
      <p:sp>
        <p:nvSpPr>
          <p:cNvPr id="136" name="Google Shape;136;p14"/>
          <p:cNvSpPr txBox="1"/>
          <p:nvPr>
            <p:ph idx="1" type="body"/>
          </p:nvPr>
        </p:nvSpPr>
        <p:spPr>
          <a:xfrm>
            <a:off x="891825" y="1617725"/>
            <a:ext cx="7433100" cy="282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Помещение должно быть достаточно просторным, . На стенах размещена выставка рисунков на тему «Наши добрые дела».</a:t>
            </a:r>
            <a:endParaRPr sz="20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6475" y="2571750"/>
            <a:ext cx="2010350" cy="21929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6B8AF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5"/>
          <p:cNvSpPr txBox="1"/>
          <p:nvPr>
            <p:ph idx="2" type="body"/>
          </p:nvPr>
        </p:nvSpPr>
        <p:spPr>
          <a:xfrm>
            <a:off x="407425" y="424450"/>
            <a:ext cx="6019500" cy="200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i="1" sz="3510">
              <a:solidFill>
                <a:srgbClr val="64646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1100"/>
              </a:spcBef>
              <a:spcAft>
                <a:spcPts val="1200"/>
              </a:spcAft>
              <a:buNone/>
            </a:pPr>
            <a:r>
              <a:t/>
            </a:r>
            <a:endParaRPr i="1" sz="3660"/>
          </a:p>
        </p:txBody>
      </p:sp>
      <p:sp>
        <p:nvSpPr>
          <p:cNvPr id="143" name="Google Shape;143;p15"/>
          <p:cNvSpPr txBox="1"/>
          <p:nvPr/>
        </p:nvSpPr>
        <p:spPr>
          <a:xfrm>
            <a:off x="482675" y="468525"/>
            <a:ext cx="59442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400">
                <a:latin typeface="Caveat"/>
                <a:ea typeface="Caveat"/>
                <a:cs typeface="Caveat"/>
                <a:sym typeface="Caveat"/>
              </a:rPr>
              <a:t>Цели:</a:t>
            </a:r>
            <a:endParaRPr b="1" sz="3400"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Merriweather"/>
                <a:ea typeface="Merriweather"/>
                <a:cs typeface="Merriweather"/>
                <a:sym typeface="Merriweather"/>
              </a:rPr>
              <a:t>Создать благоприятные условия для укрепления здоровья и организации досуга учащихся во время летних каникул, развития творческого и интеллектуального потенциала личности, ее индивидуальных способностей и дарований, творческой активности с учетом собственных интересов, наклонностей и возможностей.</a:t>
            </a:r>
            <a:endParaRPr sz="1600"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Merriweather"/>
                <a:ea typeface="Merriweather"/>
                <a:cs typeface="Merriweather"/>
                <a:sym typeface="Merriweather"/>
              </a:rPr>
              <a:t>Сплочение детского коллектива, воспитание нравственных качеств</a:t>
            </a:r>
            <a:r>
              <a:rPr lang="ru">
                <a:latin typeface="Merriweather"/>
                <a:ea typeface="Merriweather"/>
                <a:cs typeface="Merriweather"/>
                <a:sym typeface="Merriweather"/>
              </a:rPr>
              <a:t>.</a:t>
            </a:r>
            <a:endParaRPr sz="2200"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latin typeface="Calibri"/>
                <a:ea typeface="Calibri"/>
                <a:cs typeface="Calibri"/>
                <a:sym typeface="Calibri"/>
              </a:rPr>
              <a:t> 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4" name="Google Shape;14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7650" y="1251638"/>
            <a:ext cx="1995625" cy="264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5"/>
          <p:cNvSpPr txBox="1"/>
          <p:nvPr/>
        </p:nvSpPr>
        <p:spPr>
          <a:xfrm>
            <a:off x="3055550" y="4399975"/>
            <a:ext cx="5866500" cy="6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6"/>
          <p:cNvSpPr txBox="1"/>
          <p:nvPr>
            <p:ph idx="1" type="body"/>
          </p:nvPr>
        </p:nvSpPr>
        <p:spPr>
          <a:xfrm>
            <a:off x="356475" y="468525"/>
            <a:ext cx="6335100" cy="230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800">
                <a:solidFill>
                  <a:srgbClr val="000000"/>
                </a:solidFill>
                <a:latin typeface="Caveat"/>
                <a:ea typeface="Caveat"/>
                <a:cs typeface="Caveat"/>
                <a:sym typeface="Caveat"/>
              </a:rPr>
              <a:t>Задачи</a:t>
            </a:r>
            <a:endParaRPr b="1" sz="2800">
              <a:solidFill>
                <a:srgbClr val="00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    </a:t>
            </a:r>
            <a:r>
              <a:rPr b="1" lang="ru" sz="14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1.</a:t>
            </a:r>
            <a:r>
              <a:rPr lang="ru" sz="7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   </a:t>
            </a:r>
            <a:r>
              <a:rPr lang="ru" sz="8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</a:t>
            </a:r>
            <a:r>
              <a:rPr lang="ru" sz="15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Создание условий для организованного отдыха   детей.      </a:t>
            </a:r>
            <a:endParaRPr sz="15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5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     2.</a:t>
            </a:r>
            <a:r>
              <a:rPr lang="ru" sz="8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    </a:t>
            </a:r>
            <a:r>
              <a:rPr lang="ru" sz="15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Приобщение ребят к творческим видам деятельности, развитие творческого мышления.</a:t>
            </a:r>
            <a:endParaRPr sz="15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5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3.</a:t>
            </a:r>
            <a:r>
              <a:rPr lang="ru" sz="8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    </a:t>
            </a:r>
            <a:r>
              <a:rPr lang="ru" sz="15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Формирование культурного поведения, санитарно-гигиенической культуры.</a:t>
            </a:r>
            <a:endParaRPr sz="15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5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4.</a:t>
            </a:r>
            <a:r>
              <a:rPr lang="ru" sz="8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    </a:t>
            </a:r>
            <a:r>
              <a:rPr lang="ru" sz="15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Организация среды, предоставляющей ребенку возможность для самореализации на индивидуальном личностном потенциале.</a:t>
            </a:r>
            <a:endParaRPr sz="15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228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5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5.</a:t>
            </a:r>
            <a:r>
              <a:rPr lang="ru" sz="8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    </a:t>
            </a:r>
            <a:r>
              <a:rPr lang="ru" sz="15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Формирование у ребят навыков общения и толерантности.</a:t>
            </a:r>
            <a:endParaRPr sz="15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440"/>
              <a:buNone/>
            </a:pPr>
            <a:r>
              <a:t/>
            </a:r>
            <a:endParaRPr sz="520"/>
          </a:p>
        </p:txBody>
      </p:sp>
      <p:pic>
        <p:nvPicPr>
          <p:cNvPr id="151" name="Google Shape;15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7575" y="1100000"/>
            <a:ext cx="2371625" cy="2722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AA84F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7"/>
          <p:cNvSpPr txBox="1"/>
          <p:nvPr>
            <p:ph idx="2" type="body"/>
          </p:nvPr>
        </p:nvSpPr>
        <p:spPr>
          <a:xfrm>
            <a:off x="367400" y="590750"/>
            <a:ext cx="6201900" cy="33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 sz="2800">
                <a:solidFill>
                  <a:srgbClr val="000000"/>
                </a:solidFill>
                <a:latin typeface="Caveat"/>
                <a:ea typeface="Caveat"/>
                <a:cs typeface="Caveat"/>
                <a:sym typeface="Caveat"/>
              </a:rPr>
              <a:t>Оборудование:</a:t>
            </a:r>
            <a:r>
              <a:rPr lang="ru" sz="2800">
                <a:solidFill>
                  <a:srgbClr val="000000"/>
                </a:solidFill>
                <a:latin typeface="Caveat"/>
                <a:ea typeface="Caveat"/>
                <a:cs typeface="Caveat"/>
                <a:sym typeface="Caveat"/>
              </a:rPr>
              <a:t> </a:t>
            </a:r>
            <a:endParaRPr sz="2800">
              <a:solidFill>
                <a:srgbClr val="00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-</a:t>
            </a:r>
            <a:r>
              <a:rPr lang="ru" sz="20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д</a:t>
            </a:r>
            <a:r>
              <a:rPr lang="ru" sz="19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ва воздушных шарика, жёлтого цвета, столовые ложки, сосуды с водой, чёрный ящик</a:t>
            </a:r>
            <a:r>
              <a:rPr lang="ru" sz="19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, лепестки для цветка, </a:t>
            </a:r>
            <a:r>
              <a:rPr lang="ru" sz="19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</a:t>
            </a:r>
            <a:endParaRPr sz="19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-ноутбук;</a:t>
            </a:r>
            <a:endParaRPr sz="19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-микрофон, 2 шт;</a:t>
            </a:r>
            <a:endParaRPr sz="19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-стулья, 60 шт.</a:t>
            </a:r>
            <a:endParaRPr sz="19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-столы, 2 шт.</a:t>
            </a:r>
            <a:endParaRPr sz="19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9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157" name="Google Shape;15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21550" y="1020700"/>
            <a:ext cx="2018275" cy="2745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7"/>
          <p:cNvSpPr txBox="1"/>
          <p:nvPr/>
        </p:nvSpPr>
        <p:spPr>
          <a:xfrm>
            <a:off x="2556475" y="692600"/>
            <a:ext cx="5866500" cy="6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AA84F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8"/>
          <p:cNvSpPr txBox="1"/>
          <p:nvPr>
            <p:ph type="title"/>
          </p:nvPr>
        </p:nvSpPr>
        <p:spPr>
          <a:xfrm>
            <a:off x="413325" y="344425"/>
            <a:ext cx="6108300" cy="42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 sz="2944">
                <a:solidFill>
                  <a:srgbClr val="000000"/>
                </a:solidFill>
                <a:latin typeface="Caveat"/>
                <a:ea typeface="Caveat"/>
                <a:cs typeface="Caveat"/>
                <a:sym typeface="Caveat"/>
              </a:rPr>
              <a:t>Ведущий:</a:t>
            </a:r>
            <a:endParaRPr b="1" sz="2944">
              <a:solidFill>
                <a:srgbClr val="00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Ведущий приглашает команды на необычный остров Доброты и Дружбы. Ребята заранее разделяются на команды и во время путешествия по острову команды покажут сплочённость и умение дружить, совместно решать поставленную задачу. Они должны будут пройти 7-мь конкурсных заданий и одну общую игру.</a:t>
            </a:r>
            <a:endParaRPr sz="16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Все задания содержат игры на сообразительность, эрудированность, быстроту реакции.</a:t>
            </a:r>
            <a:endParaRPr sz="16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По ходу мероприятия будут представлены концертные номера танцевальных и вокальных групп </a:t>
            </a:r>
            <a:r>
              <a:rPr lang="ru" sz="16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школы, </a:t>
            </a:r>
            <a:r>
              <a:rPr lang="ru" sz="16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посвящённые “Всемирному дню Детей” .</a:t>
            </a:r>
            <a:endParaRPr sz="16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533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164" name="Google Shape;16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4025" y="1289025"/>
            <a:ext cx="2143125" cy="236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9"/>
          <p:cNvSpPr txBox="1"/>
          <p:nvPr>
            <p:ph type="title"/>
          </p:nvPr>
        </p:nvSpPr>
        <p:spPr>
          <a:xfrm>
            <a:off x="819150" y="845600"/>
            <a:ext cx="6424200" cy="10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Конкурсные задания</a:t>
            </a:r>
            <a:endParaRPr/>
          </a:p>
        </p:txBody>
      </p:sp>
      <p:sp>
        <p:nvSpPr>
          <p:cNvPr id="170" name="Google Shape;170;p19"/>
          <p:cNvSpPr txBox="1"/>
          <p:nvPr>
            <p:ph idx="1" type="subTitle"/>
          </p:nvPr>
        </p:nvSpPr>
        <p:spPr>
          <a:xfrm>
            <a:off x="483925" y="1393575"/>
            <a:ext cx="5859900" cy="28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Собрать как можно больше пословиц 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Назвать близких друзей </a:t>
            </a:r>
            <a:r>
              <a:rPr b="1" lang="ru"/>
              <a:t>главных героев</a:t>
            </a:r>
            <a:r>
              <a:rPr lang="ru"/>
              <a:t> из изветстных мультфильмов.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 Каждой команде нужно выбрать участника который сможет изобразить пантомимой братьев наших меньших., а его команда должны угадать.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Эстафета. Заполни сосуд водой. Для команды выдаются столовые ложки. Задача передавать воду другу за другом, пока сосуд ненаполниться.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Эстафета. Задача команды быстрее собрать цветок на стене.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.Черный ящик. На столе лежать предметы “подсказки” (Книги, одежда, ручки, конфеты). Команда должна догадаться какому герою из сказки пренадлежит эта вещь в черном ящике.</a:t>
            </a:r>
            <a:endParaRPr/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Общая игра. Каждой команде раздаются предметы. Задача команды быстрее построиться так, что бы изобразить предмет, который им достанется.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AA84F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0"/>
          <p:cNvSpPr txBox="1"/>
          <p:nvPr>
            <p:ph type="title"/>
          </p:nvPr>
        </p:nvSpPr>
        <p:spPr>
          <a:xfrm>
            <a:off x="589525" y="580050"/>
            <a:ext cx="5931600" cy="398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 sz="2700">
                <a:solidFill>
                  <a:srgbClr val="000000"/>
                </a:solidFill>
                <a:latin typeface="Caveat"/>
                <a:ea typeface="Caveat"/>
                <a:cs typeface="Caveat"/>
                <a:sym typeface="Caveat"/>
              </a:rPr>
              <a:t>Ожидаемый результат</a:t>
            </a:r>
            <a:endParaRPr b="1" sz="2700">
              <a:solidFill>
                <a:srgbClr val="00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-Приобщение детей к дружелюбию;</a:t>
            </a:r>
            <a:endParaRPr sz="18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-сплочённости;</a:t>
            </a:r>
            <a:endParaRPr sz="18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8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-умению работать в команде.</a:t>
            </a:r>
            <a:endParaRPr sz="1733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176" name="Google Shape;17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1625" y="1233038"/>
            <a:ext cx="2573724" cy="2677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